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</p:sldIdLst>
  <p:sldSz cx="10693400" cy="7561263"/>
  <p:notesSz cx="6797675" cy="9928225"/>
  <p:defaultTextStyle>
    <a:defPPr>
      <a:defRPr lang="fi-FI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960" y="72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5807753" y="4956339"/>
            <a:ext cx="4354200" cy="1425692"/>
          </a:xfrm>
        </p:spPr>
        <p:txBody>
          <a:bodyPr anchor="t">
            <a:noAutofit/>
          </a:bodyPr>
          <a:lstStyle>
            <a:lvl1pPr algn="l">
              <a:defRPr sz="3000" b="1" cap="none" baseline="0"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Kirjoita otsikko </a:t>
            </a:r>
            <a:br>
              <a:rPr lang="fi-FI" dirty="0" smtClean="0"/>
            </a:br>
            <a:r>
              <a:rPr lang="fi-FI" dirty="0" smtClean="0"/>
              <a:t>tähän korkeintaan kolmelle riville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5807753" y="3912029"/>
            <a:ext cx="4354200" cy="96825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700" baseline="0">
                <a:solidFill>
                  <a:schemeClr val="bg2">
                    <a:lumMod val="50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Tämä on kansi. Kirjoita tähän tekijän tiedot </a:t>
            </a:r>
            <a:br>
              <a:rPr lang="fi-FI" dirty="0" smtClean="0"/>
            </a:br>
            <a:r>
              <a:rPr lang="fi-FI" dirty="0" smtClean="0"/>
              <a:t>tai muu lisätieto</a:t>
            </a:r>
          </a:p>
        </p:txBody>
      </p:sp>
      <p:sp>
        <p:nvSpPr>
          <p:cNvPr id="5" name="Kuvan paikkamerkki 2"/>
          <p:cNvSpPr>
            <a:spLocks noGrp="1"/>
          </p:cNvSpPr>
          <p:nvPr>
            <p:ph type="pic" idx="10" hasCustomPrompt="1"/>
          </p:nvPr>
        </p:nvSpPr>
        <p:spPr>
          <a:xfrm>
            <a:off x="5813090" y="504273"/>
            <a:ext cx="4343526" cy="3187900"/>
          </a:xfr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r>
              <a:rPr lang="fi-FI" dirty="0" smtClean="0"/>
              <a:t>Klikkaa keskellä olevaa kuvaketta ja lisää kuva</a:t>
            </a:r>
          </a:p>
          <a:p>
            <a:endParaRPr lang="fi-FI" dirty="0"/>
          </a:p>
        </p:txBody>
      </p:sp>
      <p:pic>
        <p:nvPicPr>
          <p:cNvPr id="2052" name="Picture 4" descr="W:\ISSHP - SOSTERI\Graafinen_ohje_2017\LOGOT 2017\Logo\TOIMISTO ja VERKKO\Pienet\SOSTERI-logo_rgb_smal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726" y="6638750"/>
            <a:ext cx="1924256" cy="53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isällön paikkamerkki 2"/>
          <p:cNvSpPr>
            <a:spLocks noGrp="1"/>
          </p:cNvSpPr>
          <p:nvPr>
            <p:ph idx="15" hasCustomPrompt="1"/>
          </p:nvPr>
        </p:nvSpPr>
        <p:spPr>
          <a:xfrm>
            <a:off x="527334" y="525553"/>
            <a:ext cx="4586171" cy="4445961"/>
          </a:xfrm>
        </p:spPr>
        <p:txBody>
          <a:bodyPr numCol="2" spcCol="196002">
            <a:normAutofit/>
          </a:bodyPr>
          <a:lstStyle>
            <a:lvl1pPr marL="0" marR="0" indent="0" algn="l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aseline="0"/>
            </a:lvl1pPr>
          </a:lstStyle>
          <a:p>
            <a:pPr marL="0" marR="0" lvl="0" indent="0" algn="l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 smtClean="0"/>
              <a:t>Tämä on takakansi.</a:t>
            </a:r>
          </a:p>
          <a:p>
            <a:pPr lvl="0"/>
            <a:r>
              <a:rPr lang="fi-FI" dirty="0" smtClean="0"/>
              <a:t>Tänne voit kirjoittaa lisää tekstiä tai lisätä valokuvan. Valokuvan lisääminen tapahtuu klikkaamalla keskellä olevaa kuvapainiketta.</a:t>
            </a:r>
          </a:p>
        </p:txBody>
      </p:sp>
      <p:sp>
        <p:nvSpPr>
          <p:cNvPr id="4" name="Tekstiruutu 3"/>
          <p:cNvSpPr txBox="1"/>
          <p:nvPr userDrawn="1"/>
        </p:nvSpPr>
        <p:spPr>
          <a:xfrm>
            <a:off x="527334" y="7018576"/>
            <a:ext cx="4586171" cy="239042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fi-FI" sz="900" b="1" spc="180" baseline="0" dirty="0" smtClean="0">
                <a:solidFill>
                  <a:schemeClr val="bg1">
                    <a:lumMod val="50000"/>
                  </a:schemeClr>
                </a:solidFill>
              </a:rPr>
              <a:t>ITÄ-SAVON SAIRAANHOITOPIIRIN KUNTAYHTYMÄ</a:t>
            </a:r>
          </a:p>
        </p:txBody>
      </p:sp>
      <p:sp>
        <p:nvSpPr>
          <p:cNvPr id="8" name="Tekstiruutu 7"/>
          <p:cNvSpPr txBox="1"/>
          <p:nvPr userDrawn="1"/>
        </p:nvSpPr>
        <p:spPr>
          <a:xfrm>
            <a:off x="4102993" y="6952214"/>
            <a:ext cx="1010512" cy="3054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b="1" dirty="0" err="1" smtClean="0">
                <a:solidFill>
                  <a:schemeClr val="accent1"/>
                </a:solidFill>
              </a:rPr>
              <a:t>sosteri.fi</a:t>
            </a:r>
            <a:endParaRPr lang="fi-FI" b="1" dirty="0">
              <a:solidFill>
                <a:schemeClr val="accent1"/>
              </a:solidFill>
            </a:endParaRPr>
          </a:p>
        </p:txBody>
      </p:sp>
      <p:sp>
        <p:nvSpPr>
          <p:cNvPr id="9" name="Tekstin paikkamerkki 3"/>
          <p:cNvSpPr>
            <a:spLocks noGrp="1"/>
          </p:cNvSpPr>
          <p:nvPr>
            <p:ph type="body" sz="half" idx="16" hasCustomPrompt="1"/>
          </p:nvPr>
        </p:nvSpPr>
        <p:spPr>
          <a:xfrm>
            <a:off x="527334" y="5130298"/>
            <a:ext cx="4586171" cy="142905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lIns="117601" tIns="117601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100" b="1" i="0" baseline="0">
                <a:solidFill>
                  <a:schemeClr val="bg1"/>
                </a:solidFill>
              </a:defRPr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fi-FI" dirty="0" smtClean="0"/>
              <a:t>Kirjoita tähän tärkeimmät pointit esitteestä tai yhteyshenkilöiden yhteystiedot. </a:t>
            </a:r>
            <a:r>
              <a:rPr lang="fi-FI" smtClean="0"/>
              <a:t>Poista laatikko, jos et käytä sitä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828415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5579895" y="1875220"/>
            <a:ext cx="2331951" cy="5239882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/>
            </a:lvl1pPr>
          </a:lstStyle>
          <a:p>
            <a:pPr lvl="0"/>
            <a:r>
              <a:rPr lang="fi-FI" dirty="0" smtClean="0"/>
              <a:t>Voit jatkaa esitetekstiäsi tähän. Tarkista, että tekstin koko on 11.</a:t>
            </a:r>
          </a:p>
        </p:txBody>
      </p:sp>
      <p:sp>
        <p:nvSpPr>
          <p:cNvPr id="8" name="Kuvan paikkamerkki 2"/>
          <p:cNvSpPr>
            <a:spLocks noGrp="1"/>
          </p:cNvSpPr>
          <p:nvPr>
            <p:ph type="pic" idx="14" hasCustomPrompt="1"/>
          </p:nvPr>
        </p:nvSpPr>
        <p:spPr>
          <a:xfrm>
            <a:off x="8067311" y="1875221"/>
            <a:ext cx="2107393" cy="1746627"/>
          </a:xfrm>
        </p:spPr>
        <p:txBody>
          <a:bodyPr>
            <a:normAutofit/>
          </a:bodyPr>
          <a:lstStyle>
            <a:lvl1pPr marL="0" marR="0" indent="0" algn="l" defTabSz="995690" rtl="0" eaLnBrk="1" fontAlgn="auto" latinLnBrk="0" hangingPunct="1">
              <a:lnSpc>
                <a:spcPts val="152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r>
              <a:rPr lang="fi-FI" dirty="0" smtClean="0"/>
              <a:t>Klikkaa keskellä olevaa kuvaketta ja lisää kuva</a:t>
            </a:r>
          </a:p>
          <a:p>
            <a:endParaRPr lang="fi-FI" dirty="0"/>
          </a:p>
        </p:txBody>
      </p:sp>
      <p:sp>
        <p:nvSpPr>
          <p:cNvPr id="9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8067310" y="5447867"/>
            <a:ext cx="2098756" cy="63513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 b="1" i="1" baseline="0">
                <a:solidFill>
                  <a:schemeClr val="accent1"/>
                </a:solidFill>
              </a:defRPr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fi-FI" dirty="0" smtClean="0"/>
              <a:t>Kirjoita tähän kuvateksti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 hasCustomPrompt="1"/>
          </p:nvPr>
        </p:nvSpPr>
        <p:spPr>
          <a:xfrm>
            <a:off x="527334" y="1875220"/>
            <a:ext cx="4586171" cy="5239882"/>
          </a:xfrm>
        </p:spPr>
        <p:txBody>
          <a:bodyPr numCol="2" spcCol="196002">
            <a:noAutofit/>
          </a:bodyPr>
          <a:lstStyle>
            <a:lvl1pPr>
              <a:lnSpc>
                <a:spcPct val="100000"/>
              </a:lnSpc>
              <a:defRPr sz="1200" baseline="0"/>
            </a:lvl1pPr>
          </a:lstStyle>
          <a:p>
            <a:pPr lvl="0"/>
            <a:r>
              <a:rPr lang="fi-FI" dirty="0" smtClean="0"/>
              <a:t>Kirjoita tähän esiteteksti. Tässä on kaksi saraketta.</a:t>
            </a:r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6" hasCustomPrompt="1"/>
          </p:nvPr>
        </p:nvSpPr>
        <p:spPr>
          <a:xfrm>
            <a:off x="8068033" y="3701869"/>
            <a:ext cx="2097552" cy="1666278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fi-FI" dirty="0" smtClean="0"/>
              <a:t>Klikkaa keskellä olevaa kuvaketta ja lisää kuva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11" name="Otsikko 10"/>
          <p:cNvSpPr>
            <a:spLocks noGrp="1"/>
          </p:cNvSpPr>
          <p:nvPr>
            <p:ph type="title" hasCustomPrompt="1"/>
          </p:nvPr>
        </p:nvSpPr>
        <p:spPr>
          <a:xfrm>
            <a:off x="534670" y="525553"/>
            <a:ext cx="4578835" cy="1037459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”Kirjoita tähän tärkeä nosto tekstistäsi.”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52427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99569" tIns="49785" rIns="99569" bIns="49785" rtlCol="0" anchor="b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5271414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cxnSp>
        <p:nvCxnSpPr>
          <p:cNvPr id="7" name="Suora yhdysviiva 6"/>
          <p:cNvCxnSpPr/>
          <p:nvPr userDrawn="1"/>
        </p:nvCxnSpPr>
        <p:spPr>
          <a:xfrm>
            <a:off x="5346700" y="0"/>
            <a:ext cx="0" cy="7561263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364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id="1" dur="indefinite" restart="never" nodeType="tmRoot"/>
      </p:par>
    </p:tnLst>
  </p:timing>
  <p:txStyles>
    <p:titleStyle>
      <a:lvl1pPr algn="l" defTabSz="995690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95690" rtl="0" eaLnBrk="1" latinLnBrk="0" hangingPunct="1">
        <a:lnSpc>
          <a:spcPts val="1524"/>
        </a:lnSpc>
        <a:spcBef>
          <a:spcPts val="0"/>
        </a:spcBef>
        <a:buFont typeface="Arial" panose="020B0604020202020204" pitchFamily="34" charset="0"/>
        <a:buNone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lnSpc>
          <a:spcPts val="1524"/>
        </a:lnSpc>
        <a:spcBef>
          <a:spcPts val="0"/>
        </a:spcBef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lnSpc>
          <a:spcPts val="1524"/>
        </a:lnSpc>
        <a:spcBef>
          <a:spcPts val="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lnSpc>
          <a:spcPts val="1524"/>
        </a:lnSpc>
        <a:spcBef>
          <a:spcPts val="0"/>
        </a:spcBef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lnSpc>
          <a:spcPts val="1524"/>
        </a:lnSpc>
        <a:spcBef>
          <a:spcPts val="0"/>
        </a:spcBef>
        <a:buFont typeface="Arial" panose="020B0604020202020204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sosteri.fi/luukk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 smtClean="0">
                <a:solidFill>
                  <a:schemeClr val="accent4"/>
                </a:solidFill>
              </a:rPr>
              <a:t>Neuvot ja ajat</a:t>
            </a:r>
            <a:br>
              <a:rPr lang="fi-FI" sz="4400" dirty="0" smtClean="0">
                <a:solidFill>
                  <a:schemeClr val="accent4"/>
                </a:solidFill>
              </a:rPr>
            </a:br>
            <a:r>
              <a:rPr lang="fi-FI" sz="4400" dirty="0" smtClean="0">
                <a:solidFill>
                  <a:schemeClr val="accent4"/>
                </a:solidFill>
              </a:rPr>
              <a:t>vaivatta</a:t>
            </a:r>
            <a:endParaRPr lang="fi-FI" sz="4400" dirty="0">
              <a:solidFill>
                <a:schemeClr val="accent4"/>
              </a:solidFill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Lasten ja nuorten palveluluukku</a:t>
            </a:r>
            <a:endParaRPr lang="fi-FI" dirty="0"/>
          </a:p>
        </p:txBody>
      </p:sp>
      <p:pic>
        <p:nvPicPr>
          <p:cNvPr id="12" name="Sisällön paikkamerkki 11"/>
          <p:cNvPicPr>
            <a:picLocks noGrp="1" noChangeAspect="1"/>
          </p:cNvPicPr>
          <p:nvPr>
            <p:ph idx="1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40" r="4812"/>
          <a:stretch/>
        </p:blipFill>
        <p:spPr>
          <a:xfrm>
            <a:off x="522164" y="468262"/>
            <a:ext cx="4586288" cy="2671177"/>
          </a:xfrm>
        </p:spPr>
      </p:pic>
      <p:pic>
        <p:nvPicPr>
          <p:cNvPr id="13" name="Kuva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9" t="-81" r="6428" b="83"/>
          <a:stretch/>
        </p:blipFill>
        <p:spPr>
          <a:xfrm>
            <a:off x="522164" y="3348582"/>
            <a:ext cx="4608512" cy="2785517"/>
          </a:xfrm>
          <a:prstGeom prst="rect">
            <a:avLst/>
          </a:prstGeom>
        </p:spPr>
      </p:pic>
      <p:sp>
        <p:nvSpPr>
          <p:cNvPr id="14" name="Ellipsi 13"/>
          <p:cNvSpPr/>
          <p:nvPr/>
        </p:nvSpPr>
        <p:spPr>
          <a:xfrm>
            <a:off x="3523640" y="3937822"/>
            <a:ext cx="1607036" cy="160703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Tekstiruutu 14"/>
          <p:cNvSpPr txBox="1"/>
          <p:nvPr/>
        </p:nvSpPr>
        <p:spPr>
          <a:xfrm>
            <a:off x="3679086" y="4325842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 smtClean="0">
                <a:solidFill>
                  <a:schemeClr val="bg1"/>
                </a:solidFill>
              </a:rPr>
              <a:t>Sivulta löydät myös linkin yhteydenotto-lomakkeelle</a:t>
            </a:r>
            <a:endParaRPr lang="fi-FI" sz="12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353" y="2268463"/>
            <a:ext cx="679179" cy="31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Ellipsi 15"/>
          <p:cNvSpPr/>
          <p:nvPr/>
        </p:nvSpPr>
        <p:spPr>
          <a:xfrm>
            <a:off x="3523640" y="1000332"/>
            <a:ext cx="1607036" cy="160703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Tekstiruutu 16"/>
          <p:cNvSpPr txBox="1"/>
          <p:nvPr/>
        </p:nvSpPr>
        <p:spPr>
          <a:xfrm>
            <a:off x="3679086" y="1388352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 smtClean="0">
                <a:solidFill>
                  <a:schemeClr val="bg1"/>
                </a:solidFill>
              </a:rPr>
              <a:t>Lisätietoa sekä </a:t>
            </a:r>
            <a:r>
              <a:rPr lang="fi-FI" sz="1200" b="1" dirty="0" err="1" smtClean="0">
                <a:solidFill>
                  <a:schemeClr val="bg1"/>
                </a:solidFill>
              </a:rPr>
              <a:t>chatin</a:t>
            </a:r>
            <a:r>
              <a:rPr lang="fi-FI" sz="1200" b="1" dirty="0" smtClean="0">
                <a:solidFill>
                  <a:schemeClr val="bg1"/>
                </a:solidFill>
              </a:rPr>
              <a:t> löydät osoitteesta</a:t>
            </a:r>
          </a:p>
          <a:p>
            <a:pPr algn="ctr"/>
            <a:r>
              <a:rPr lang="fi-FI" sz="1200" b="1" dirty="0" err="1">
                <a:solidFill>
                  <a:schemeClr val="bg1"/>
                </a:solidFill>
              </a:rPr>
              <a:t>s</a:t>
            </a:r>
            <a:r>
              <a:rPr lang="fi-FI" sz="1200" b="1" dirty="0" err="1" smtClean="0">
                <a:solidFill>
                  <a:schemeClr val="bg1"/>
                </a:solidFill>
              </a:rPr>
              <a:t>osteri.fi/luukku</a:t>
            </a:r>
            <a:endParaRPr lang="fi-FI" sz="1200" b="1" dirty="0">
              <a:solidFill>
                <a:schemeClr val="bg1"/>
              </a:solidFill>
            </a:endParaRPr>
          </a:p>
        </p:txBody>
      </p:sp>
      <p:pic>
        <p:nvPicPr>
          <p:cNvPr id="8" name="Kuvan paikkamerkki 7"/>
          <p:cNvPicPr>
            <a:picLocks noGrp="1" noChangeAspect="1"/>
          </p:cNvPicPr>
          <p:nvPr>
            <p:ph type="pic" idx="10"/>
          </p:nvPr>
        </p:nvPicPr>
        <p:blipFill>
          <a:blip r:embed="rId5"/>
          <a:srcRect t="801" b="801"/>
          <a:stretch>
            <a:fillRect/>
          </a:stretch>
        </p:blipFill>
        <p:spPr>
          <a:xfrm>
            <a:off x="5907824" y="324248"/>
            <a:ext cx="4222013" cy="3888432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780" y="3204567"/>
            <a:ext cx="989278" cy="99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98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5579895" y="1875220"/>
            <a:ext cx="2331951" cy="5239881"/>
          </a:xfrm>
        </p:spPr>
        <p:txBody>
          <a:bodyPr/>
          <a:lstStyle/>
          <a:p>
            <a:r>
              <a:rPr lang="fi-FI" b="1" dirty="0" smtClean="0">
                <a:solidFill>
                  <a:schemeClr val="accent4"/>
                </a:solidFill>
              </a:rPr>
              <a:t>Sähköisesti (24/7</a:t>
            </a:r>
            <a:r>
              <a:rPr lang="fi-FI" b="1" dirty="0">
                <a:solidFill>
                  <a:schemeClr val="accent4"/>
                </a:solidFill>
              </a:rPr>
              <a:t>) </a:t>
            </a:r>
            <a:endParaRPr lang="fi-FI" b="1" u="sng" dirty="0" smtClean="0">
              <a:solidFill>
                <a:schemeClr val="accent4"/>
              </a:solidFill>
            </a:endParaRPr>
          </a:p>
          <a:p>
            <a:r>
              <a:rPr lang="fi-FI" dirty="0" smtClean="0"/>
              <a:t>Yhteydenottolomakkeen löydät osoitteesta </a:t>
            </a:r>
          </a:p>
          <a:p>
            <a:r>
              <a:rPr lang="fi-FI" u="sng" dirty="0" err="1" smtClean="0">
                <a:hlinkClick r:id="rId2"/>
              </a:rPr>
              <a:t>www.sosteri.fi/luukku</a:t>
            </a:r>
            <a:endParaRPr lang="fi-FI" u="sng" dirty="0" smtClean="0"/>
          </a:p>
          <a:p>
            <a:r>
              <a:rPr lang="fi-FI" dirty="0"/>
              <a:t> </a:t>
            </a:r>
          </a:p>
          <a:p>
            <a:r>
              <a:rPr lang="fi-FI" dirty="0" smtClean="0"/>
              <a:t>Täytä lomake. Palvelu ei edellytä sisäänkirjautumista. </a:t>
            </a:r>
          </a:p>
          <a:p>
            <a:endParaRPr lang="fi-FI" dirty="0"/>
          </a:p>
          <a:p>
            <a:r>
              <a:rPr lang="fi-FI" dirty="0" smtClean="0"/>
              <a:t>Vastaamme yhteydenottoosi</a:t>
            </a:r>
            <a:r>
              <a:rPr lang="fi-FI" dirty="0"/>
              <a:t> </a:t>
            </a:r>
            <a:r>
              <a:rPr lang="fi-FI" dirty="0" smtClean="0"/>
              <a:t> viimeistään </a:t>
            </a:r>
            <a:r>
              <a:rPr lang="fi-FI" dirty="0"/>
              <a:t>seuraavana </a:t>
            </a:r>
            <a:r>
              <a:rPr lang="fi-FI" dirty="0" smtClean="0"/>
              <a:t>arkipäivänä puhelimitse. Varmista siis, että olet antanut </a:t>
            </a:r>
            <a:r>
              <a:rPr lang="fi-FI" dirty="0"/>
              <a:t>puhelinnumerosi </a:t>
            </a:r>
            <a:r>
              <a:rPr lang="fi-FI" dirty="0" smtClean="0"/>
              <a:t>oikein. </a:t>
            </a:r>
          </a:p>
          <a:p>
            <a:endParaRPr lang="fi-FI" dirty="0" smtClean="0"/>
          </a:p>
          <a:p>
            <a:r>
              <a:rPr lang="fi-FI" dirty="0" smtClean="0"/>
              <a:t>Mikäli </a:t>
            </a:r>
            <a:r>
              <a:rPr lang="fi-FI" dirty="0"/>
              <a:t>sinuun ei ole otettu </a:t>
            </a:r>
            <a:r>
              <a:rPr lang="fi-FI" dirty="0" smtClean="0"/>
              <a:t>yhteyttä , niin soitathan Luukulle p. 015 527 7000.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5"/>
          </p:nvPr>
        </p:nvSpPr>
        <p:spPr>
          <a:xfrm>
            <a:off x="527334" y="2628503"/>
            <a:ext cx="4586171" cy="4486598"/>
          </a:xfrm>
        </p:spPr>
        <p:txBody>
          <a:bodyPr/>
          <a:lstStyle/>
          <a:p>
            <a:endParaRPr lang="fi-FI" b="1" dirty="0" smtClean="0"/>
          </a:p>
          <a:p>
            <a:r>
              <a:rPr lang="fi-FI" b="1" dirty="0" smtClean="0"/>
              <a:t>Luukkuun voit ottaa yhteyttä, kun tarvitset</a:t>
            </a:r>
            <a:endParaRPr lang="fi-FI" b="1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i-FI" sz="1100" dirty="0"/>
              <a:t>neuvoa sairauden- ja terveydenhoitoon tai vastaanottoajan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i-FI" sz="1100" dirty="0"/>
              <a:t>neuvoa sosiaalisissa tai taloudellisissa asioissa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i-FI" sz="1100" dirty="0"/>
              <a:t>neuvoa kasvuun ja kehitykseen liittyvissä pulmissa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i-FI" sz="1100" dirty="0"/>
              <a:t>apua sairauden, kriisin tai muun muutoksen vuoksi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i-FI" sz="1100" dirty="0"/>
              <a:t>apua erotilanteessa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i-FI" sz="1100" dirty="0"/>
              <a:t>apua omaan jaksamiseesi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i-FI" sz="1100" dirty="0"/>
              <a:t>kodinhoitoapua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i-FI" sz="1100" dirty="0"/>
              <a:t>tukihenkilön tai -perheen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i-FI" sz="1100" dirty="0"/>
              <a:t>tukea päihteiden käyttöön liittyvissä huolenaiheissa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i-FI" sz="1100" dirty="0"/>
              <a:t>apua kiusaamisen tai perheväkivaltakokemusten vuoksi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i-FI" sz="1100" dirty="0"/>
              <a:t>vanhemmuuteen liittyvää keskusteluapua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i-FI" sz="1100" dirty="0"/>
              <a:t>tietoa paikkakuntasi lapsiperheiden </a:t>
            </a:r>
            <a:r>
              <a:rPr lang="fi-FI" sz="1100" dirty="0" smtClean="0"/>
              <a:t>palveluista.</a:t>
            </a:r>
            <a:endParaRPr lang="fi-FI" sz="1100" dirty="0"/>
          </a:p>
          <a:p>
            <a:endParaRPr lang="fi-FI" b="1" dirty="0" smtClean="0">
              <a:solidFill>
                <a:schemeClr val="accent4"/>
              </a:solidFill>
            </a:endParaRPr>
          </a:p>
          <a:p>
            <a:endParaRPr lang="fi-FI" b="1" dirty="0">
              <a:solidFill>
                <a:schemeClr val="accent4"/>
              </a:solidFill>
            </a:endParaRPr>
          </a:p>
          <a:p>
            <a:r>
              <a:rPr lang="fi-FI" b="1" dirty="0" smtClean="0">
                <a:solidFill>
                  <a:schemeClr val="accent4"/>
                </a:solidFill>
              </a:rPr>
              <a:t>Lasten ja nuorten palveluluukun sairasvastaanotto</a:t>
            </a:r>
          </a:p>
          <a:p>
            <a:r>
              <a:rPr lang="fi-FI" dirty="0"/>
              <a:t>arkipäivinä </a:t>
            </a:r>
            <a:br>
              <a:rPr lang="fi-FI" dirty="0"/>
            </a:br>
            <a:r>
              <a:rPr lang="fi-FI" dirty="0"/>
              <a:t>ma-pe </a:t>
            </a:r>
            <a:r>
              <a:rPr lang="fi-FI" dirty="0" smtClean="0"/>
              <a:t>12-15</a:t>
            </a:r>
          </a:p>
          <a:p>
            <a:r>
              <a:rPr lang="fi-FI" dirty="0" smtClean="0"/>
              <a:t>SKS päivystyksen tiloissa</a:t>
            </a:r>
          </a:p>
          <a:p>
            <a:endParaRPr lang="fi-FI" dirty="0" smtClean="0"/>
          </a:p>
          <a:p>
            <a:r>
              <a:rPr lang="fi-FI" dirty="0" smtClean="0"/>
              <a:t>Ajan </a:t>
            </a:r>
            <a:r>
              <a:rPr lang="fi-FI" dirty="0"/>
              <a:t>voi saada </a:t>
            </a:r>
            <a:r>
              <a:rPr lang="fi-FI" dirty="0" smtClean="0"/>
              <a:t>Luukulta, </a:t>
            </a:r>
            <a:r>
              <a:rPr lang="fi-FI" dirty="0"/>
              <a:t>neuvolasta, koulu- ja opiskeluterveydenhuollosta, terveysaseman vastaanotosta tai päivystyksestä. </a:t>
            </a:r>
          </a:p>
          <a:p>
            <a:r>
              <a:rPr lang="fi-FI" dirty="0"/>
              <a:t>Käynnit ovat lapselle ja nuorelle </a:t>
            </a:r>
            <a:r>
              <a:rPr lang="fi-FI" dirty="0" smtClean="0"/>
              <a:t>maksuttomia.</a:t>
            </a:r>
            <a:endParaRPr lang="fi-FI" dirty="0"/>
          </a:p>
        </p:txBody>
      </p:sp>
      <p:pic>
        <p:nvPicPr>
          <p:cNvPr id="9" name="Kuvan paikkamerkki 8"/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" t="-3774" r="-727" b="-4026"/>
          <a:stretch/>
        </p:blipFill>
        <p:spPr>
          <a:xfrm>
            <a:off x="5873477" y="5436368"/>
            <a:ext cx="1489447" cy="1613470"/>
          </a:xfrm>
        </p:spPr>
      </p:pic>
      <p:sp>
        <p:nvSpPr>
          <p:cNvPr id="7" name="Otsikko 6"/>
          <p:cNvSpPr>
            <a:spLocks noGrp="1"/>
          </p:cNvSpPr>
          <p:nvPr>
            <p:ph type="title"/>
          </p:nvPr>
        </p:nvSpPr>
        <p:spPr>
          <a:xfrm>
            <a:off x="534670" y="525553"/>
            <a:ext cx="4578835" cy="1814918"/>
          </a:xfrm>
        </p:spPr>
        <p:txBody>
          <a:bodyPr>
            <a:normAutofit fontScale="90000"/>
          </a:bodyPr>
          <a:lstStyle/>
          <a:p>
            <a:r>
              <a:rPr lang="fi-FI" sz="3600" dirty="0">
                <a:solidFill>
                  <a:srgbClr val="D9017A"/>
                </a:solidFill>
              </a:rPr>
              <a:t>Apu yhdellä yhteydenotolla</a:t>
            </a:r>
            <a:br>
              <a:rPr lang="fi-FI" sz="3600" dirty="0">
                <a:solidFill>
                  <a:srgbClr val="D9017A"/>
                </a:solidFill>
              </a:rPr>
            </a:br>
            <a:r>
              <a:rPr lang="fi-FI" sz="3600" dirty="0">
                <a:solidFill>
                  <a:srgbClr val="D9017A"/>
                </a:solidFill>
              </a:rPr>
              <a:t/>
            </a:r>
            <a:br>
              <a:rPr lang="fi-FI" sz="3600" dirty="0">
                <a:solidFill>
                  <a:srgbClr val="D9017A"/>
                </a:solidFill>
              </a:rPr>
            </a:br>
            <a:r>
              <a:rPr lang="fi-FI" sz="1200" b="1" dirty="0">
                <a:solidFill>
                  <a:prstClr val="black"/>
                </a:solidFill>
              </a:rPr>
              <a:t>Lasten ja nuorten palveluluukku </a:t>
            </a:r>
            <a:r>
              <a:rPr lang="fi-FI" sz="1200" dirty="0">
                <a:solidFill>
                  <a:prstClr val="black"/>
                </a:solidFill>
              </a:rPr>
              <a:t>kartoittaa avuntarpeen 0-23-vuotiaiden lasten ja nuorten terveys- ja hyvinvointiasioissa yhdellä yhteydenotolla.</a:t>
            </a:r>
            <a:endParaRPr lang="fi-FI" dirty="0">
              <a:solidFill>
                <a:schemeClr val="accent4"/>
              </a:solidFill>
            </a:endParaRPr>
          </a:p>
        </p:txBody>
      </p:sp>
      <p:sp>
        <p:nvSpPr>
          <p:cNvPr id="6" name="Otsikko 6"/>
          <p:cNvSpPr txBox="1">
            <a:spLocks/>
          </p:cNvSpPr>
          <p:nvPr/>
        </p:nvSpPr>
        <p:spPr>
          <a:xfrm>
            <a:off x="5562724" y="525554"/>
            <a:ext cx="4578835" cy="518773"/>
          </a:xfrm>
          <a:prstGeom prst="rect">
            <a:avLst/>
          </a:prstGeom>
        </p:spPr>
        <p:txBody>
          <a:bodyPr vert="horz" lIns="99569" tIns="49785" rIns="99569" bIns="49785" rtlCol="0" anchor="b">
            <a:normAutofit fontScale="90000" lnSpcReduction="20000"/>
          </a:bodyPr>
          <a:lstStyle>
            <a:lvl1pPr algn="l" defTabSz="995690" rtl="0" eaLnBrk="1" latinLnBrk="0" hangingPunct="1">
              <a:spcBef>
                <a:spcPct val="0"/>
              </a:spcBef>
              <a:buNone/>
              <a:defRPr sz="3500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>
                <a:solidFill>
                  <a:schemeClr val="accent4"/>
                </a:solidFill>
              </a:rPr>
              <a:t>Voit ottaa yhteyttä</a:t>
            </a:r>
            <a:endParaRPr lang="fi-FI" dirty="0">
              <a:solidFill>
                <a:schemeClr val="accent4"/>
              </a:solidFill>
            </a:endParaRPr>
          </a:p>
        </p:txBody>
      </p:sp>
      <p:sp>
        <p:nvSpPr>
          <p:cNvPr id="8" name="Sisällön paikkamerkki 1"/>
          <p:cNvSpPr txBox="1">
            <a:spLocks/>
          </p:cNvSpPr>
          <p:nvPr/>
        </p:nvSpPr>
        <p:spPr>
          <a:xfrm>
            <a:off x="8083004" y="1875220"/>
            <a:ext cx="2331951" cy="2049426"/>
          </a:xfrm>
          <a:prstGeom prst="rect">
            <a:avLst/>
          </a:prstGeom>
        </p:spPr>
        <p:txBody>
          <a:bodyPr vert="horz" lIns="99569" tIns="49785" rIns="99569" bIns="49785" rtlCol="0">
            <a:noAutofit/>
          </a:bodyPr>
          <a:lstStyle>
            <a:lvl1pPr marL="0" indent="0" algn="l" defTabSz="99569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998" indent="-311153" algn="l" defTabSz="995690" rtl="0" eaLnBrk="1" latinLnBrk="0" hangingPunct="1">
              <a:lnSpc>
                <a:spcPts val="1524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44613" indent="-248923" algn="l" defTabSz="995690" rtl="0" eaLnBrk="1" latinLnBrk="0" hangingPunct="1">
              <a:lnSpc>
                <a:spcPts val="1524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42458" indent="-248923" algn="l" defTabSz="995690" rtl="0" eaLnBrk="1" latinLnBrk="0" hangingPunct="1">
              <a:lnSpc>
                <a:spcPts val="1524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40303" indent="-248923" algn="l" defTabSz="995690" rtl="0" eaLnBrk="1" latinLnBrk="0" hangingPunct="1">
              <a:lnSpc>
                <a:spcPts val="1524"/>
              </a:lnSpc>
              <a:spcBef>
                <a:spcPts val="0"/>
              </a:spcBef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8148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993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838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1683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b="1" dirty="0" smtClean="0">
                <a:solidFill>
                  <a:schemeClr val="accent4"/>
                </a:solidFill>
              </a:rPr>
              <a:t>Puhelimitse</a:t>
            </a:r>
            <a:r>
              <a:rPr lang="fi-FI" b="1" dirty="0" smtClean="0"/>
              <a:t> </a:t>
            </a:r>
            <a:br>
              <a:rPr lang="fi-FI" b="1" dirty="0" smtClean="0"/>
            </a:br>
            <a:r>
              <a:rPr lang="fi-FI" dirty="0" smtClean="0"/>
              <a:t>arkipäivinä </a:t>
            </a:r>
            <a:br>
              <a:rPr lang="fi-FI" dirty="0" smtClean="0"/>
            </a:br>
            <a:r>
              <a:rPr lang="fi-FI" dirty="0" err="1" smtClean="0"/>
              <a:t>ma-pe</a:t>
            </a:r>
            <a:r>
              <a:rPr lang="fi-FI" dirty="0" smtClean="0"/>
              <a:t> 8-15 </a:t>
            </a:r>
          </a:p>
          <a:p>
            <a:r>
              <a:rPr lang="fi-FI" dirty="0" smtClean="0"/>
              <a:t>puh. 015 527 7000</a:t>
            </a:r>
          </a:p>
          <a:p>
            <a:endParaRPr lang="fi-FI" dirty="0" smtClean="0"/>
          </a:p>
          <a:p>
            <a:r>
              <a:rPr lang="fi-FI" b="1" dirty="0" smtClean="0"/>
              <a:t>Jos kyseessä on ensiapuasia, soita 112.</a:t>
            </a:r>
          </a:p>
          <a:p>
            <a:endParaRPr lang="fi-FI" dirty="0"/>
          </a:p>
        </p:txBody>
      </p:sp>
      <p:sp>
        <p:nvSpPr>
          <p:cNvPr id="10" name="Sisällön paikkamerkki 1"/>
          <p:cNvSpPr txBox="1">
            <a:spLocks/>
          </p:cNvSpPr>
          <p:nvPr/>
        </p:nvSpPr>
        <p:spPr>
          <a:xfrm>
            <a:off x="8083004" y="3636615"/>
            <a:ext cx="2331951" cy="3600400"/>
          </a:xfrm>
          <a:prstGeom prst="rect">
            <a:avLst/>
          </a:prstGeom>
        </p:spPr>
        <p:txBody>
          <a:bodyPr vert="horz" lIns="99569" tIns="49785" rIns="99569" bIns="49785" rtlCol="0">
            <a:noAutofit/>
          </a:bodyPr>
          <a:lstStyle>
            <a:lvl1pPr marL="0" indent="0" algn="l" defTabSz="99569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998" indent="-311153" algn="l" defTabSz="995690" rtl="0" eaLnBrk="1" latinLnBrk="0" hangingPunct="1">
              <a:lnSpc>
                <a:spcPts val="1524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44613" indent="-248923" algn="l" defTabSz="995690" rtl="0" eaLnBrk="1" latinLnBrk="0" hangingPunct="1">
              <a:lnSpc>
                <a:spcPts val="1524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42458" indent="-248923" algn="l" defTabSz="995690" rtl="0" eaLnBrk="1" latinLnBrk="0" hangingPunct="1">
              <a:lnSpc>
                <a:spcPts val="1524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40303" indent="-248923" algn="l" defTabSz="995690" rtl="0" eaLnBrk="1" latinLnBrk="0" hangingPunct="1">
              <a:lnSpc>
                <a:spcPts val="1524"/>
              </a:lnSpc>
              <a:spcBef>
                <a:spcPts val="0"/>
              </a:spcBef>
              <a:buFont typeface="Arial" panose="020B0604020202020204" pitchFamily="34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8148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993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838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1683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b="1" dirty="0" smtClean="0">
                <a:solidFill>
                  <a:schemeClr val="accent4"/>
                </a:solidFill>
              </a:rPr>
              <a:t>Chatin kautta</a:t>
            </a:r>
          </a:p>
          <a:p>
            <a:r>
              <a:rPr lang="fi-FI" dirty="0" smtClean="0"/>
              <a:t>Löydät </a:t>
            </a:r>
            <a:r>
              <a:rPr lang="fi-FI" dirty="0" err="1" smtClean="0"/>
              <a:t>chat</a:t>
            </a:r>
            <a:r>
              <a:rPr lang="fi-FI" dirty="0" smtClean="0"/>
              <a:t>-palvelun osoitteessa </a:t>
            </a:r>
            <a:r>
              <a:rPr lang="fi-FI" dirty="0" smtClean="0">
                <a:hlinkClick r:id="rId2"/>
              </a:rPr>
              <a:t>www.sosteri.fi/luukku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Klikkaa ruudun alareunasta ”Asiakaspalvelu”-painiketta,  valitse Lasten ja nuorten palveluluukku ja anna nimesi.</a:t>
            </a:r>
          </a:p>
          <a:p>
            <a:endParaRPr lang="fi-FI" dirty="0"/>
          </a:p>
          <a:p>
            <a:r>
              <a:rPr lang="fi-FI" dirty="0" smtClean="0"/>
              <a:t>Kun keskustelu avautuu, voit kertoa huolesi palveluluukun asiantuntijalle.</a:t>
            </a:r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pPr algn="r"/>
            <a:r>
              <a:rPr lang="fi-FI" sz="800" dirty="0" smtClean="0"/>
              <a:t>11.9.2018/EV</a:t>
            </a:r>
            <a:endParaRPr lang="fi-FI" sz="800" dirty="0"/>
          </a:p>
        </p:txBody>
      </p:sp>
    </p:spTree>
    <p:extLst>
      <p:ext uri="{BB962C8B-B14F-4D97-AF65-F5344CB8AC3E}">
        <p14:creationId xmlns:p14="http://schemas.microsoft.com/office/powerpoint/2010/main" val="344731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steri_a4">
  <a:themeElements>
    <a:clrScheme name="Sosteri markkinointi">
      <a:dk1>
        <a:sysClr val="windowText" lastClr="000000"/>
      </a:dk1>
      <a:lt1>
        <a:sysClr val="window" lastClr="FFFFFF"/>
      </a:lt1>
      <a:dk2>
        <a:srgbClr val="262626"/>
      </a:dk2>
      <a:lt2>
        <a:srgbClr val="FFFFFF"/>
      </a:lt2>
      <a:accent1>
        <a:srgbClr val="0085CA"/>
      </a:accent1>
      <a:accent2>
        <a:srgbClr val="A0BF35"/>
      </a:accent2>
      <a:accent3>
        <a:srgbClr val="2B4693"/>
      </a:accent3>
      <a:accent4>
        <a:srgbClr val="D9017A"/>
      </a:accent4>
      <a:accent5>
        <a:srgbClr val="85C3DF"/>
      </a:accent5>
      <a:accent6>
        <a:srgbClr val="F6E939"/>
      </a:accent6>
      <a:hlink>
        <a:srgbClr val="2B4693"/>
      </a:hlink>
      <a:folHlink>
        <a:srgbClr val="0085CA"/>
      </a:folHlink>
    </a:clrScheme>
    <a:fontScheme name="Soste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Sosteri_a4</Template>
  <TotalTime>1304</TotalTime>
  <Words>129</Words>
  <Application>Microsoft Office PowerPoint</Application>
  <PresentationFormat>Mukautettu</PresentationFormat>
  <Paragraphs>55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Arial</vt:lpstr>
      <vt:lpstr>Calibri</vt:lpstr>
      <vt:lpstr>Sosteri_a4</vt:lpstr>
      <vt:lpstr>Neuvot ja ajat vaivatta</vt:lpstr>
      <vt:lpstr>Apu yhdellä yhteydenotolla  Lasten ja nuorten palveluluukku kartoittaa avuntarpeen 0-23-vuotiaiden lasten ja nuorten terveys- ja hyvinvointiasioissa yhdellä yhteydenotolla.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Microsoft</dc:creator>
  <cp:lastModifiedBy>Riekkinen Pia</cp:lastModifiedBy>
  <cp:revision>48</cp:revision>
  <cp:lastPrinted>2018-09-11T05:37:06Z</cp:lastPrinted>
  <dcterms:created xsi:type="dcterms:W3CDTF">2017-10-02T08:14:33Z</dcterms:created>
  <dcterms:modified xsi:type="dcterms:W3CDTF">2018-09-20T05:18:44Z</dcterms:modified>
</cp:coreProperties>
</file>